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7" r:id="rId2"/>
    <p:sldId id="259" r:id="rId3"/>
    <p:sldId id="271" r:id="rId4"/>
    <p:sldId id="261" r:id="rId5"/>
    <p:sldId id="288" r:id="rId6"/>
    <p:sldId id="269" r:id="rId7"/>
    <p:sldId id="265" r:id="rId8"/>
    <p:sldId id="274" r:id="rId9"/>
    <p:sldId id="286" r:id="rId10"/>
    <p:sldId id="279" r:id="rId11"/>
    <p:sldId id="281" r:id="rId12"/>
    <p:sldId id="282" r:id="rId13"/>
    <p:sldId id="283" r:id="rId14"/>
    <p:sldId id="284" r:id="rId15"/>
    <p:sldId id="285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0029"/>
    <a:srgbClr val="FFFFFF"/>
    <a:srgbClr val="FFB81D"/>
    <a:srgbClr val="94D600"/>
    <a:srgbClr val="00ADD8"/>
    <a:srgbClr val="505050"/>
    <a:srgbClr val="323232"/>
    <a:srgbClr val="222222"/>
    <a:srgbClr val="0C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33"/>
    <p:restoredTop sz="94705"/>
  </p:normalViewPr>
  <p:slideViewPr>
    <p:cSldViewPr snapToGrid="0" snapToObjects="1">
      <p:cViewPr varScale="1">
        <p:scale>
          <a:sx n="108" d="100"/>
          <a:sy n="108" d="100"/>
        </p:scale>
        <p:origin x="13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306C7-DD56-D747-A573-2373332AD40D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DF5F8-059A-1D48-BD43-5FD312E23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9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DF5F8-059A-1D48-BD43-5FD312E239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6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DF5F8-059A-1D48-BD43-5FD312E239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DF5F8-059A-1D48-BD43-5FD312E239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77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DF5F8-059A-1D48-BD43-5FD312E239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88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DF5F8-059A-1D48-BD43-5FD312E239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5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EACB2E-6B53-1843-9F2B-CDEA20B511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32" y="3100997"/>
            <a:ext cx="4484317" cy="1655762"/>
          </a:xfrm>
        </p:spPr>
        <p:txBody>
          <a:bodyPr/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1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Copy here…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B17BF-935E-804F-83B0-F6B4410F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A1FB8CC-8525-DE42-8CB8-31F15F0CB0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7025" y="0"/>
            <a:ext cx="6404975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C5B28-20F2-714C-9B18-3A73A2986A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3222" y="0"/>
            <a:ext cx="5828778" cy="6857999"/>
          </a:xfrm>
        </p:spPr>
        <p:txBody>
          <a:bodyPr lIns="804672" rIns="457200" anchor="ctr" anchorCtr="0"/>
          <a:lstStyle>
            <a:lvl1pPr marL="0" indent="0" algn="l">
              <a:lnSpc>
                <a:spcPts val="2800"/>
              </a:lnSpc>
              <a:buFontTx/>
              <a:buNone/>
              <a:defRPr sz="18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2FAC-D298-FD4A-9204-6DCED2D7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6D521B-114F-2E4A-B914-A1242B5D8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25644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1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C5B28-20F2-714C-9B18-3A73A2986A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3222" y="0"/>
            <a:ext cx="5828778" cy="6857999"/>
          </a:xfrm>
        </p:spPr>
        <p:txBody>
          <a:bodyPr lIns="804672" rIns="457200" anchor="ctr" anchorCtr="0"/>
          <a:lstStyle>
            <a:lvl1pPr marL="0" indent="0" algn="l">
              <a:lnSpc>
                <a:spcPts val="2300"/>
              </a:lnSpc>
              <a:buFontTx/>
              <a:buNone/>
              <a:defRPr sz="153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2FAC-D298-FD4A-9204-6DCED2D7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6D521B-114F-2E4A-B914-A1242B5D8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25644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C5B28-20F2-714C-9B18-3A73A2986A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30004" y="638827"/>
            <a:ext cx="5061995" cy="2680570"/>
          </a:xfrm>
        </p:spPr>
        <p:txBody>
          <a:bodyPr lIns="0" rIns="182880" anchor="ctr" anchorCtr="0"/>
          <a:lstStyle>
            <a:lvl1pPr marL="0" indent="0" algn="l">
              <a:lnSpc>
                <a:spcPts val="2800"/>
              </a:lnSpc>
              <a:buFontTx/>
              <a:buNone/>
              <a:defRPr sz="18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2FAC-D298-FD4A-9204-6DCED2D7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6D521B-114F-2E4A-B914-A1242B5D88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25644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3B9FCD-71F5-C549-BA62-9B91014FC29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130005" y="3482235"/>
            <a:ext cx="5061995" cy="365125"/>
          </a:xfrm>
        </p:spPr>
        <p:txBody>
          <a:bodyPr lIns="0" rIns="182880" anchor="ctr" anchorCtr="0"/>
          <a:lstStyle>
            <a:lvl1pPr marL="0" indent="0" algn="l">
              <a:lnSpc>
                <a:spcPts val="2500"/>
              </a:lnSpc>
              <a:buFontTx/>
              <a:buNone/>
              <a:defRPr sz="1200" b="1" cap="all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F7B266-41A3-6A4F-A39F-DF03780FCA5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130004" y="5029167"/>
            <a:ext cx="5061995" cy="1039660"/>
          </a:xfrm>
        </p:spPr>
        <p:txBody>
          <a:bodyPr lIns="0" rIns="182880" anchor="t" anchorCtr="0"/>
          <a:lstStyle>
            <a:lvl1pPr marL="0" indent="0" algn="l">
              <a:lnSpc>
                <a:spcPts val="2800"/>
              </a:lnSpc>
              <a:buFontTx/>
              <a:buNone/>
              <a:defRPr sz="20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0DEA45-BD3F-CF4B-8F1E-A9913D2E17F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130004" y="3958224"/>
            <a:ext cx="5061995" cy="928796"/>
          </a:xfrm>
        </p:spPr>
        <p:txBody>
          <a:bodyPr lIns="0" rIns="18288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7500" b="1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000,000</a:t>
            </a:r>
          </a:p>
        </p:txBody>
      </p:sp>
    </p:spTree>
    <p:extLst>
      <p:ext uri="{BB962C8B-B14F-4D97-AF65-F5344CB8AC3E}">
        <p14:creationId xmlns:p14="http://schemas.microsoft.com/office/powerpoint/2010/main" val="269957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2A61-F642-7E4F-9668-A2EA3389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5129"/>
            <a:ext cx="10515600" cy="425559"/>
          </a:xfrm>
        </p:spPr>
        <p:txBody>
          <a:bodyPr/>
          <a:lstStyle>
            <a:lvl1pPr algn="ctr">
              <a:defRPr sz="2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9B3D0-5D00-1748-82F0-C27DABF2603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6528" y="4471791"/>
            <a:ext cx="1828800" cy="1742749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Description copy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47B6-2A0E-9B46-AF15-55D8A403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64C18A-1887-9D41-8195-03E9DFB2FA5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44255" y="2141952"/>
            <a:ext cx="1667005" cy="1476342"/>
          </a:xfrm>
        </p:spPr>
        <p:txBody>
          <a:bodyPr anchor="ctr" anchorCtr="0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dirty="0"/>
              <a:t>Logo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0D073C-3C40-BA4F-BCFB-C8EBA98530F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891912" y="4471791"/>
            <a:ext cx="1828800" cy="1742749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Description copy here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23D690D-93DE-2E45-AB66-69C8ECF07E9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09639" y="2141952"/>
            <a:ext cx="1667005" cy="1476342"/>
          </a:xfrm>
        </p:spPr>
        <p:txBody>
          <a:bodyPr anchor="ctr" anchorCtr="0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dirty="0"/>
              <a:t>Logo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AB5C41F-5A39-E947-A723-9B97978E64E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157296" y="4471791"/>
            <a:ext cx="1828800" cy="1742749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Description copy here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3ED530CC-FC4E-A54B-B59E-E0FACA15035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275023" y="2141952"/>
            <a:ext cx="1667005" cy="1476342"/>
          </a:xfrm>
        </p:spPr>
        <p:txBody>
          <a:bodyPr anchor="ctr" anchorCtr="0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dirty="0"/>
              <a:t>Logo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862B5A8-DD51-8B48-A079-4BFF780CB0E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7422680" y="4471791"/>
            <a:ext cx="1828800" cy="1742749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Description copy here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F882DDB6-9930-A245-A58B-45474D27A98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40407" y="2141952"/>
            <a:ext cx="1667005" cy="1476342"/>
          </a:xfrm>
        </p:spPr>
        <p:txBody>
          <a:bodyPr anchor="ctr" anchorCtr="0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dirty="0"/>
              <a:t>Logo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78CEA54-C9A9-EB47-BA4C-AE64309C9D52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9688064" y="4471791"/>
            <a:ext cx="1828800" cy="1742749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Description copy here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F0E21F0E-8972-4A40-AA56-64F74FD5D33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805791" y="2141952"/>
            <a:ext cx="1667005" cy="1476342"/>
          </a:xfrm>
        </p:spPr>
        <p:txBody>
          <a:bodyPr anchor="ctr" anchorCtr="0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dirty="0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132213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A2110D-773A-134D-99CA-68F0DC0977AC}"/>
              </a:ext>
            </a:extLst>
          </p:cNvPr>
          <p:cNvSpPr/>
          <p:nvPr userDrawn="1"/>
        </p:nvSpPr>
        <p:spPr>
          <a:xfrm>
            <a:off x="0" y="-1"/>
            <a:ext cx="12191999" cy="1252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E7261-E1C9-1D4B-9A41-056FE90B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64" y="1709739"/>
            <a:ext cx="10257686" cy="394634"/>
          </a:xfrm>
        </p:spPr>
        <p:txBody>
          <a:bodyPr anchor="b"/>
          <a:lstStyle>
            <a:lvl1pPr>
              <a:defRPr sz="1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E48F5-9190-2245-921B-65230D12A9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9764" y="2184511"/>
            <a:ext cx="10257686" cy="1615856"/>
          </a:xfrm>
        </p:spPr>
        <p:txBody>
          <a:bodyPr/>
          <a:lstStyle>
            <a:lvl1pPr marL="0" indent="0">
              <a:lnSpc>
                <a:spcPts val="3400"/>
              </a:lnSpc>
              <a:buNone/>
              <a:defRPr sz="275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827F-E22A-0745-B96B-54B4F766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C94A03-FDC5-BE42-B46B-025B0BFC84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9764" y="353318"/>
            <a:ext cx="1141383" cy="7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52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A2110D-773A-134D-99CA-68F0DC0977AC}"/>
              </a:ext>
            </a:extLst>
          </p:cNvPr>
          <p:cNvSpPr/>
          <p:nvPr userDrawn="1"/>
        </p:nvSpPr>
        <p:spPr>
          <a:xfrm>
            <a:off x="0" y="-1"/>
            <a:ext cx="12191999" cy="1252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E7261-E1C9-1D4B-9A41-056FE90B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64" y="2072994"/>
            <a:ext cx="10257686" cy="394634"/>
          </a:xfrm>
        </p:spPr>
        <p:txBody>
          <a:bodyPr anchor="b"/>
          <a:lstStyle>
            <a:lvl1pPr>
              <a:defRPr sz="1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E48F5-9190-2245-921B-65230D12A9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9764" y="2642992"/>
            <a:ext cx="5235880" cy="3006245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Copy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827F-E22A-0745-B96B-54B4F766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1EBE-1F27-224C-858A-1572715C9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7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C65F9A-0FBE-EA47-AB8C-ACBC9ACC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E6D35-F1B8-8341-8E41-62E6AF010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8FEEA-DFBC-5E4D-93C3-D4F0400E7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C291EBE-1F27-224C-858A-1572715C9C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1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8" r:id="rId4"/>
    <p:sldLayoutId id="2147483652" r:id="rId5"/>
    <p:sldLayoutId id="2147483651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invisionapp.com/share/UMVFW4K36YA#/screens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A538364-4815-A143-A39F-DB13DDCE71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Carrier is helping </a:t>
            </a:r>
            <a:br>
              <a:rPr lang="en-US" dirty="0"/>
            </a:br>
            <a:r>
              <a:rPr lang="en-US" dirty="0"/>
              <a:t>bridge the tech gap and </a:t>
            </a:r>
            <a:br>
              <a:rPr lang="en-US" dirty="0"/>
            </a:br>
            <a:r>
              <a:rPr lang="en-US" dirty="0"/>
              <a:t>empower the next generation </a:t>
            </a:r>
            <a:br>
              <a:rPr lang="en-US" dirty="0"/>
            </a:br>
            <a:r>
              <a:rPr lang="en-US" dirty="0"/>
              <a:t>of HVAC technicians.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87053-094E-FF43-932A-831712A51D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33" y="5040923"/>
            <a:ext cx="1492194" cy="841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098AC2-1930-1D4E-9374-1F334A41CE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04" y="993353"/>
            <a:ext cx="2273836" cy="1403005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6D251AF-827A-3440-85BD-4CC2733929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17898" t="5395" r="3353" b="39487"/>
          <a:stretch/>
        </p:blipFill>
        <p:spPr>
          <a:xfrm>
            <a:off x="5787025" y="0"/>
            <a:ext cx="6404975" cy="6858000"/>
          </a:xfrm>
        </p:spPr>
      </p:pic>
    </p:spTree>
    <p:extLst>
      <p:ext uri="{BB962C8B-B14F-4D97-AF65-F5344CB8AC3E}">
        <p14:creationId xmlns:p14="http://schemas.microsoft.com/office/powerpoint/2010/main" val="2712411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Education Materials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F202F-2E43-364A-B7C3-FF0065BC318E}"/>
              </a:ext>
            </a:extLst>
          </p:cNvPr>
          <p:cNvSpPr txBox="1"/>
          <p:nvPr/>
        </p:nvSpPr>
        <p:spPr>
          <a:xfrm>
            <a:off x="1089764" y="6467228"/>
            <a:ext cx="1378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Fact Sheet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B39827-EB9B-9D4F-A843-92BAD3CDD861}"/>
              </a:ext>
            </a:extLst>
          </p:cNvPr>
          <p:cNvSpPr txBox="1"/>
          <p:nvPr/>
        </p:nvSpPr>
        <p:spPr>
          <a:xfrm>
            <a:off x="4442615" y="4348981"/>
            <a:ext cx="1378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Parent Brochure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F5BBC0-E71F-9D4D-81EB-FED20FF01BEB}"/>
              </a:ext>
            </a:extLst>
          </p:cNvPr>
          <p:cNvSpPr txBox="1"/>
          <p:nvPr/>
        </p:nvSpPr>
        <p:spPr>
          <a:xfrm>
            <a:off x="6440949" y="5626303"/>
            <a:ext cx="1378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Student Card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8B0FF5-2B7E-3A48-8B30-3735A3F55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62" y="2227416"/>
            <a:ext cx="4927601" cy="2111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936C5-9825-7649-85DC-0A6F7F0CE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720" y="4529985"/>
            <a:ext cx="1496962" cy="19372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24E560-6668-3740-8AEC-71D6F7318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544" y="2227416"/>
            <a:ext cx="2427776" cy="339888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53127E-7F4B-F941-971C-829C8BBFB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344" y="2227416"/>
            <a:ext cx="2427776" cy="339888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0196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Education Materials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4EEC5-CE27-054D-8123-7AF2A4B4E39A}"/>
              </a:ext>
            </a:extLst>
          </p:cNvPr>
          <p:cNvSpPr txBox="1"/>
          <p:nvPr/>
        </p:nvSpPr>
        <p:spPr>
          <a:xfrm>
            <a:off x="1035304" y="4764627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Sticker for Donuts or Pizza Box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F202F-2E43-364A-B7C3-FF0065BC318E}"/>
              </a:ext>
            </a:extLst>
          </p:cNvPr>
          <p:cNvSpPr txBox="1"/>
          <p:nvPr/>
        </p:nvSpPr>
        <p:spPr>
          <a:xfrm>
            <a:off x="7551539" y="4764627"/>
            <a:ext cx="1378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Parent Email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C8C1CB-981C-2342-BED5-41C6A401D418}"/>
              </a:ext>
            </a:extLst>
          </p:cNvPr>
          <p:cNvSpPr txBox="1"/>
          <p:nvPr/>
        </p:nvSpPr>
        <p:spPr>
          <a:xfrm>
            <a:off x="4934439" y="5148261"/>
            <a:ext cx="1378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School Letter</a:t>
            </a:r>
          </a:p>
        </p:txBody>
      </p:sp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7C7874E0-2314-2A43-90E4-B9B4204869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539" y="2613125"/>
            <a:ext cx="3550697" cy="2151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93B74-2F32-044B-81B8-28CC6B6B7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76" t="21340" r="24342" b="18246"/>
          <a:stretch/>
        </p:blipFill>
        <p:spPr>
          <a:xfrm>
            <a:off x="730966" y="2602126"/>
            <a:ext cx="3110577" cy="2162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BCBA36-E136-4547-B89A-B2722E32F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246" y="2619346"/>
            <a:ext cx="1907724" cy="2468819"/>
          </a:xfrm>
          <a:prstGeom prst="rect">
            <a:avLst/>
          </a:prstGeom>
          <a:solidFill>
            <a:schemeClr val="bg2">
              <a:lumMod val="95000"/>
            </a:schemeClr>
          </a:solidFill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7012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Open House Kit – Promoting event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BD6FF-A1A6-D147-B122-F88BE5E4A404}"/>
              </a:ext>
            </a:extLst>
          </p:cNvPr>
          <p:cNvSpPr txBox="1"/>
          <p:nvPr/>
        </p:nvSpPr>
        <p:spPr>
          <a:xfrm>
            <a:off x="5290765" y="4753628"/>
            <a:ext cx="1247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Social Post</a:t>
            </a:r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2307DCE5-8ACC-7C4F-9B79-E5B05391D1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462" y="2411956"/>
            <a:ext cx="3864540" cy="2341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80D5EE-30A4-8549-B62C-206BDC185A68}"/>
              </a:ext>
            </a:extLst>
          </p:cNvPr>
          <p:cNvSpPr txBox="1"/>
          <p:nvPr/>
        </p:nvSpPr>
        <p:spPr>
          <a:xfrm>
            <a:off x="1112009" y="4148632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Invite Postcard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C72F3-BC23-FC42-91CF-8A5A84F5660B}"/>
              </a:ext>
            </a:extLst>
          </p:cNvPr>
          <p:cNvSpPr txBox="1"/>
          <p:nvPr/>
        </p:nvSpPr>
        <p:spPr>
          <a:xfrm>
            <a:off x="7378462" y="4753628"/>
            <a:ext cx="1247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Invite Email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E4E72-15D6-6C41-AE81-E1EE0E99F5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95" y="4753628"/>
            <a:ext cx="1586024" cy="13347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368FBE-2B78-D242-B895-44B6230EDDA5}"/>
              </a:ext>
            </a:extLst>
          </p:cNvPr>
          <p:cNvSpPr txBox="1"/>
          <p:nvPr/>
        </p:nvSpPr>
        <p:spPr>
          <a:xfrm>
            <a:off x="1065291" y="6088345"/>
            <a:ext cx="1063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Radio Spot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CE2BE1-91C9-324E-87E1-EFFFAB0E1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718" y="2395402"/>
            <a:ext cx="1247196" cy="23416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D018B2-F7DE-F240-BA3D-2114BC32E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066" y="2407766"/>
            <a:ext cx="2173861" cy="15527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845A74-0F46-B640-ADFA-16F95BB3A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6402" y="3216400"/>
            <a:ext cx="2173863" cy="155275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295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B77BFA6-6011-CB49-A708-00A986C93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66" y="2278641"/>
            <a:ext cx="1811477" cy="4132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Open House Kit – On-site materials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CBD71C-AB1F-0B40-A468-01F97DB539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8"/>
          <a:stretch/>
        </p:blipFill>
        <p:spPr>
          <a:xfrm>
            <a:off x="3371763" y="4835841"/>
            <a:ext cx="3651070" cy="1580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07374C-2972-2244-A742-F7BCB7FB27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3" t="-2025"/>
          <a:stretch/>
        </p:blipFill>
        <p:spPr>
          <a:xfrm>
            <a:off x="7297261" y="4381500"/>
            <a:ext cx="2180366" cy="19409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4137C2-F237-DD41-A8EE-001E7E4416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1" t="-1912" r="-1" b="-2"/>
          <a:stretch/>
        </p:blipFill>
        <p:spPr>
          <a:xfrm>
            <a:off x="4691091" y="2489607"/>
            <a:ext cx="1006654" cy="9195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0CEAFD-6247-784C-BC5B-1DAF17A626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4"/>
          <a:stretch/>
        </p:blipFill>
        <p:spPr>
          <a:xfrm>
            <a:off x="2964851" y="2196202"/>
            <a:ext cx="1618000" cy="20350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E7AC12-8519-6846-A167-3741A5219DC2}"/>
              </a:ext>
            </a:extLst>
          </p:cNvPr>
          <p:cNvSpPr txBox="1"/>
          <p:nvPr/>
        </p:nvSpPr>
        <p:spPr>
          <a:xfrm>
            <a:off x="1150109" y="6293060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Pull-up Banner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5E4E40-D538-094D-B7B1-49169E80477A}"/>
              </a:ext>
            </a:extLst>
          </p:cNvPr>
          <p:cNvSpPr txBox="1"/>
          <p:nvPr/>
        </p:nvSpPr>
        <p:spPr>
          <a:xfrm>
            <a:off x="3451245" y="6293059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Tablecloth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D1318A-03AB-AC4F-A37D-28928164E6D0}"/>
              </a:ext>
            </a:extLst>
          </p:cNvPr>
          <p:cNvSpPr txBox="1"/>
          <p:nvPr/>
        </p:nvSpPr>
        <p:spPr>
          <a:xfrm>
            <a:off x="7680223" y="6284500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T-shirt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6EAE74-DE4D-724E-93A9-05EC66FF1AFA}"/>
              </a:ext>
            </a:extLst>
          </p:cNvPr>
          <p:cNvSpPr txBox="1"/>
          <p:nvPr/>
        </p:nvSpPr>
        <p:spPr>
          <a:xfrm>
            <a:off x="4823032" y="3382792"/>
            <a:ext cx="874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Hat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372176-26B6-6840-A5AA-E8AD5937AB85}"/>
              </a:ext>
            </a:extLst>
          </p:cNvPr>
          <p:cNvSpPr txBox="1"/>
          <p:nvPr/>
        </p:nvSpPr>
        <p:spPr>
          <a:xfrm>
            <a:off x="3240957" y="4359627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Buttons</a:t>
            </a:r>
          </a:p>
        </p:txBody>
      </p:sp>
      <p:pic>
        <p:nvPicPr>
          <p:cNvPr id="5" name="Picture 4" descr="A screen shot of a person&#10;&#10;Description automatically generated">
            <a:extLst>
              <a:ext uri="{FF2B5EF4-FFF2-40B4-BE49-F238E27FC236}">
                <a16:creationId xmlns:a16="http://schemas.microsoft.com/office/drawing/2014/main" id="{3C577125-97EF-1A48-ACEC-A50D6C5A79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222" y="2296266"/>
            <a:ext cx="2612390" cy="17552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0EA628B-C38F-D34C-85C2-BACE478E50DD}"/>
              </a:ext>
            </a:extLst>
          </p:cNvPr>
          <p:cNvSpPr txBox="1"/>
          <p:nvPr/>
        </p:nvSpPr>
        <p:spPr>
          <a:xfrm>
            <a:off x="6237352" y="4076527"/>
            <a:ext cx="212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Video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83651C-E08C-FA44-9A4B-E7A460535B48}"/>
              </a:ext>
            </a:extLst>
          </p:cNvPr>
          <p:cNvSpPr txBox="1"/>
          <p:nvPr/>
        </p:nvSpPr>
        <p:spPr>
          <a:xfrm>
            <a:off x="9222069" y="3805309"/>
            <a:ext cx="212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PPT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554C75-E75E-E64C-8188-CB7D1A97BD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2055" y="4762438"/>
            <a:ext cx="2019300" cy="1143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C327C0C-D87F-1543-9817-E02267A39503}"/>
              </a:ext>
            </a:extLst>
          </p:cNvPr>
          <p:cNvSpPr txBox="1"/>
          <p:nvPr/>
        </p:nvSpPr>
        <p:spPr>
          <a:xfrm>
            <a:off x="9981359" y="5777939"/>
            <a:ext cx="212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VR Training Module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F1E4A09-3C15-B247-9790-2828BC3A74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2069" y="2529355"/>
            <a:ext cx="2216139" cy="124657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50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A664DDF-A459-364D-8ED7-F63D21B10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366" y="2278641"/>
            <a:ext cx="1811477" cy="4132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Job Fair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CBD71C-AB1F-0B40-A468-01F97DB539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8"/>
          <a:stretch/>
        </p:blipFill>
        <p:spPr>
          <a:xfrm>
            <a:off x="3371763" y="4835841"/>
            <a:ext cx="3651070" cy="1580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07374C-2972-2244-A742-F7BCB7FB27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3" t="-2025"/>
          <a:stretch/>
        </p:blipFill>
        <p:spPr>
          <a:xfrm>
            <a:off x="7297261" y="4381500"/>
            <a:ext cx="2180366" cy="19409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4137C2-F237-DD41-A8EE-001E7E4416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1" t="-1912" r="-1" b="-2"/>
          <a:stretch/>
        </p:blipFill>
        <p:spPr>
          <a:xfrm>
            <a:off x="4691091" y="2489607"/>
            <a:ext cx="1006654" cy="9195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0CEAFD-6247-784C-BC5B-1DAF17A626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4"/>
          <a:stretch/>
        </p:blipFill>
        <p:spPr>
          <a:xfrm>
            <a:off x="2964851" y="2196202"/>
            <a:ext cx="1618000" cy="20350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5E4E40-D538-094D-B7B1-49169E80477A}"/>
              </a:ext>
            </a:extLst>
          </p:cNvPr>
          <p:cNvSpPr txBox="1"/>
          <p:nvPr/>
        </p:nvSpPr>
        <p:spPr>
          <a:xfrm>
            <a:off x="3451245" y="6293059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Tablecloth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D1318A-03AB-AC4F-A37D-28928164E6D0}"/>
              </a:ext>
            </a:extLst>
          </p:cNvPr>
          <p:cNvSpPr txBox="1"/>
          <p:nvPr/>
        </p:nvSpPr>
        <p:spPr>
          <a:xfrm>
            <a:off x="7680223" y="6284500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T-shirt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6EAE74-DE4D-724E-93A9-05EC66FF1AFA}"/>
              </a:ext>
            </a:extLst>
          </p:cNvPr>
          <p:cNvSpPr txBox="1"/>
          <p:nvPr/>
        </p:nvSpPr>
        <p:spPr>
          <a:xfrm>
            <a:off x="4823032" y="3382792"/>
            <a:ext cx="874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Hat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372176-26B6-6840-A5AA-E8AD5937AB85}"/>
              </a:ext>
            </a:extLst>
          </p:cNvPr>
          <p:cNvSpPr txBox="1"/>
          <p:nvPr/>
        </p:nvSpPr>
        <p:spPr>
          <a:xfrm>
            <a:off x="3240957" y="4359627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Buttons</a:t>
            </a:r>
          </a:p>
        </p:txBody>
      </p:sp>
      <p:pic>
        <p:nvPicPr>
          <p:cNvPr id="5" name="Picture 4" descr="A screen shot of a person&#10;&#10;Description automatically generated">
            <a:extLst>
              <a:ext uri="{FF2B5EF4-FFF2-40B4-BE49-F238E27FC236}">
                <a16:creationId xmlns:a16="http://schemas.microsoft.com/office/drawing/2014/main" id="{3C577125-97EF-1A48-ACEC-A50D6C5A79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222" y="2296266"/>
            <a:ext cx="2612390" cy="17552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0EA628B-C38F-D34C-85C2-BACE478E50DD}"/>
              </a:ext>
            </a:extLst>
          </p:cNvPr>
          <p:cNvSpPr txBox="1"/>
          <p:nvPr/>
        </p:nvSpPr>
        <p:spPr>
          <a:xfrm>
            <a:off x="6237352" y="4076527"/>
            <a:ext cx="212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Video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83651C-E08C-FA44-9A4B-E7A460535B48}"/>
              </a:ext>
            </a:extLst>
          </p:cNvPr>
          <p:cNvSpPr txBox="1"/>
          <p:nvPr/>
        </p:nvSpPr>
        <p:spPr>
          <a:xfrm>
            <a:off x="9222069" y="3805309"/>
            <a:ext cx="212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PPT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554C75-E75E-E64C-8188-CB7D1A97B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2055" y="4762438"/>
            <a:ext cx="2019300" cy="1143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C327C0C-D87F-1543-9817-E02267A39503}"/>
              </a:ext>
            </a:extLst>
          </p:cNvPr>
          <p:cNvSpPr txBox="1"/>
          <p:nvPr/>
        </p:nvSpPr>
        <p:spPr>
          <a:xfrm>
            <a:off x="9981359" y="5777939"/>
            <a:ext cx="2125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VR Training 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E7AC12-8519-6846-A167-3741A5219DC2}"/>
              </a:ext>
            </a:extLst>
          </p:cNvPr>
          <p:cNvSpPr txBox="1"/>
          <p:nvPr/>
        </p:nvSpPr>
        <p:spPr>
          <a:xfrm>
            <a:off x="1150109" y="6293060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Pull-up Banner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ABAB4A3-5B4A-EC4E-A0AE-92DC353E1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2069" y="2529355"/>
            <a:ext cx="2216139" cy="124657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5987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Job Fair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E7AC12-8519-6846-A167-3741A5219DC2}"/>
              </a:ext>
            </a:extLst>
          </p:cNvPr>
          <p:cNvSpPr txBox="1"/>
          <p:nvPr/>
        </p:nvSpPr>
        <p:spPr>
          <a:xfrm>
            <a:off x="1089764" y="4878119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Follow-up Email</a:t>
            </a:r>
          </a:p>
        </p:txBody>
      </p:sp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DB33FF31-F336-0548-988F-59E83C259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60" y="2628759"/>
            <a:ext cx="3586126" cy="21729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1A15135-6ABD-7245-9AD6-BBBE31522B0E}"/>
              </a:ext>
            </a:extLst>
          </p:cNvPr>
          <p:cNvSpPr txBox="1"/>
          <p:nvPr/>
        </p:nvSpPr>
        <p:spPr>
          <a:xfrm>
            <a:off x="4320299" y="5991956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Posters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1AD531-7B81-844D-BE77-3688289AEDBF}"/>
              </a:ext>
            </a:extLst>
          </p:cNvPr>
          <p:cNvSpPr txBox="1"/>
          <p:nvPr/>
        </p:nvSpPr>
        <p:spPr>
          <a:xfrm>
            <a:off x="8540725" y="5998258"/>
            <a:ext cx="2301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Fact Sheet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8780DF-C17D-7149-A27F-2749347DA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215" y="2984448"/>
            <a:ext cx="1859260" cy="28734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A2E4F1-9AB8-C84A-9FE2-C7D9812C7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369" y="2991814"/>
            <a:ext cx="1854493" cy="28660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38E31E-254D-6D46-90E9-AC39C3EEB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756" y="1974708"/>
            <a:ext cx="3000610" cy="38831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549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64" y="1709739"/>
            <a:ext cx="10257686" cy="394634"/>
          </a:xfrm>
        </p:spPr>
        <p:txBody>
          <a:bodyPr/>
          <a:lstStyle/>
          <a:p>
            <a:r>
              <a:rPr lang="en-US" b="1" dirty="0"/>
              <a:t>Consumer landing page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6A07DA-CCE2-3745-B283-C239FE6F4466}"/>
              </a:ext>
            </a:extLst>
          </p:cNvPr>
          <p:cNvGrpSpPr/>
          <p:nvPr/>
        </p:nvGrpSpPr>
        <p:grpSpPr>
          <a:xfrm>
            <a:off x="4587766" y="2184937"/>
            <a:ext cx="6759684" cy="4684081"/>
            <a:chOff x="2824165" y="2440432"/>
            <a:chExt cx="6543670" cy="4417568"/>
          </a:xfrm>
        </p:grpSpPr>
        <p:pic>
          <p:nvPicPr>
            <p:cNvPr id="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2FF9A6B-F013-7840-BC7B-58303AFAA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1056" y="2754798"/>
              <a:ext cx="5749887" cy="3355056"/>
            </a:xfrm>
            <a:prstGeom prst="rect">
              <a:avLst/>
            </a:prstGeom>
          </p:spPr>
        </p:pic>
        <p:pic>
          <p:nvPicPr>
            <p:cNvPr id="11" name="Picture 10">
              <a:hlinkClick r:id="rId3"/>
              <a:extLst>
                <a:ext uri="{FF2B5EF4-FFF2-40B4-BE49-F238E27FC236}">
                  <a16:creationId xmlns:a16="http://schemas.microsoft.com/office/drawing/2014/main" id="{F6A263EF-DF7F-6E43-AD4F-4C31CB3C9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4165" y="2440432"/>
              <a:ext cx="6543670" cy="4417568"/>
            </a:xfrm>
            <a:prstGeom prst="rect">
              <a:avLst/>
            </a:prstGeom>
          </p:spPr>
        </p:pic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C9A6E9A-10B2-BB43-95E9-C6CA92B54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9764" y="2184510"/>
            <a:ext cx="10257686" cy="2806589"/>
          </a:xfrm>
        </p:spPr>
        <p:txBody>
          <a:bodyPr/>
          <a:lstStyle/>
          <a:p>
            <a:r>
              <a:rPr lang="en-US" dirty="0"/>
              <a:t>Program overview</a:t>
            </a:r>
          </a:p>
          <a:p>
            <a:r>
              <a:rPr lang="en-US" dirty="0"/>
              <a:t>Tech comments</a:t>
            </a:r>
          </a:p>
          <a:p>
            <a:r>
              <a:rPr lang="en-US" dirty="0"/>
              <a:t>Job leads</a:t>
            </a:r>
          </a:p>
          <a:p>
            <a:r>
              <a:rPr lang="en-US" dirty="0"/>
              <a:t>Downloads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D9DB90-FB6E-E641-A706-5BCD01F90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49"/>
          <a:stretch/>
        </p:blipFill>
        <p:spPr>
          <a:xfrm>
            <a:off x="4997758" y="2532976"/>
            <a:ext cx="5939697" cy="34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97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DA7A16E-E661-2F4C-A003-7FBA6CB653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92" y="0"/>
            <a:ext cx="6363222" cy="6858000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4080DB-4828-EA45-8761-F0CD8148B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930" y="1"/>
            <a:ext cx="5830070" cy="6857999"/>
          </a:xfrm>
          <a:solidFill>
            <a:schemeClr val="accent3"/>
          </a:solidFill>
        </p:spPr>
        <p:txBody>
          <a:bodyPr/>
          <a:lstStyle/>
          <a:p>
            <a:r>
              <a:rPr lang="en-US" dirty="0"/>
              <a:t>As long as there are homes and </a:t>
            </a:r>
            <a:br>
              <a:rPr lang="en-US" dirty="0"/>
            </a:br>
            <a:r>
              <a:rPr lang="en-US" dirty="0"/>
              <a:t>businesses that need heating and cooling, there will be a need for HVAC technicians. Today, that need is stronger than ever. </a:t>
            </a:r>
            <a:br>
              <a:rPr lang="en-US" dirty="0"/>
            </a:br>
            <a:r>
              <a:rPr lang="en-US" dirty="0"/>
              <a:t>We live in a world where technologies and industries are rapidly changing, </a:t>
            </a:r>
            <a:br>
              <a:rPr lang="en-US" dirty="0"/>
            </a:br>
            <a:r>
              <a:rPr lang="en-US" dirty="0"/>
              <a:t>and the HVAC trade is no exception.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4EB7CB-6EDE-6F49-BE21-987135A3E59E}"/>
              </a:ext>
            </a:extLst>
          </p:cNvPr>
          <p:cNvSpPr/>
          <p:nvPr/>
        </p:nvSpPr>
        <p:spPr>
          <a:xfrm>
            <a:off x="231228" y="231229"/>
            <a:ext cx="1723696" cy="1082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D34525-7CD4-6449-B449-65AEB2277560}"/>
              </a:ext>
            </a:extLst>
          </p:cNvPr>
          <p:cNvSpPr/>
          <p:nvPr/>
        </p:nvSpPr>
        <p:spPr>
          <a:xfrm>
            <a:off x="231228" y="1492470"/>
            <a:ext cx="4319751" cy="1082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9E1D11-09F9-BC46-8132-52FD3920F7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0"/>
            <a:ext cx="5181600" cy="27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80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B935362-8E8D-AA43-BDC3-6B4F243801AB}"/>
              </a:ext>
            </a:extLst>
          </p:cNvPr>
          <p:cNvSpPr txBox="1">
            <a:spLocks/>
          </p:cNvSpPr>
          <p:nvPr/>
        </p:nvSpPr>
        <p:spPr>
          <a:xfrm>
            <a:off x="6363220" y="1"/>
            <a:ext cx="5828780" cy="685799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18288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1C05B-29B0-E94A-903D-653BBA23D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Unfortunately, fewer young people today </a:t>
            </a:r>
            <a:br>
              <a:rPr lang="en-US" dirty="0"/>
            </a:br>
            <a:r>
              <a:rPr lang="en-US" dirty="0"/>
              <a:t>are even aware of the HVAC profession, </a:t>
            </a:r>
            <a:br>
              <a:rPr lang="en-US" dirty="0"/>
            </a:br>
            <a:r>
              <a:rPr lang="en-US" dirty="0"/>
              <a:t>leaving dealers with a severe – and </a:t>
            </a:r>
            <a:br>
              <a:rPr lang="en-US" dirty="0"/>
            </a:br>
            <a:r>
              <a:rPr lang="en-US" dirty="0"/>
              <a:t>growing – shortage of technicians to sell </a:t>
            </a:r>
            <a:br>
              <a:rPr lang="en-US" dirty="0"/>
            </a:br>
            <a:r>
              <a:rPr lang="en-US" dirty="0"/>
              <a:t>and service their equipment.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D8D64F9-830C-764D-88AD-5337FD75E8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6363221" cy="68580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94E5DD-D31C-9245-B0BE-C9E4FE562013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Estimated number of skilled techs</a:t>
            </a:r>
            <a:br>
              <a:rPr lang="en-US" dirty="0"/>
            </a:br>
            <a:r>
              <a:rPr lang="en-US" dirty="0"/>
              <a:t>needed to fill gaps left by retiring </a:t>
            </a:r>
            <a:br>
              <a:rPr lang="en-US" dirty="0"/>
            </a:br>
            <a:r>
              <a:rPr lang="en-US" dirty="0"/>
              <a:t>techs over the next decade.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06008-F8FC-B742-AF4D-BF4E68F3EB85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409,309</a:t>
            </a:r>
            <a:r>
              <a:rPr lang="en-US" baseline="30000" dirty="0"/>
              <a:t>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57EBF6-A568-6C45-BD0B-9CE5DB1CA9A3}"/>
              </a:ext>
            </a:extLst>
          </p:cNvPr>
          <p:cNvSpPr/>
          <p:nvPr/>
        </p:nvSpPr>
        <p:spPr>
          <a:xfrm>
            <a:off x="231228" y="231229"/>
            <a:ext cx="1749972" cy="10825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15ED51-DE69-B740-BCA3-017FF7824FF6}"/>
              </a:ext>
            </a:extLst>
          </p:cNvPr>
          <p:cNvSpPr/>
          <p:nvPr/>
        </p:nvSpPr>
        <p:spPr>
          <a:xfrm>
            <a:off x="231228" y="1492470"/>
            <a:ext cx="4715910" cy="10825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16C4C-A05F-4047-976B-84D7BCD513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5490560" cy="26805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A4F7E4-19E8-E043-9A20-9F8691AF1B06}"/>
              </a:ext>
            </a:extLst>
          </p:cNvPr>
          <p:cNvSpPr txBox="1"/>
          <p:nvPr/>
        </p:nvSpPr>
        <p:spPr>
          <a:xfrm>
            <a:off x="7061637" y="6151152"/>
            <a:ext cx="4680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www.wearegenerationt.com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07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934E73-E8F7-164B-B251-9B357B5C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324600" cy="685800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5D441A0-F50F-4C44-8E20-5BEF2CC8A609}"/>
              </a:ext>
            </a:extLst>
          </p:cNvPr>
          <p:cNvSpPr txBox="1">
            <a:spLocks/>
          </p:cNvSpPr>
          <p:nvPr/>
        </p:nvSpPr>
        <p:spPr>
          <a:xfrm>
            <a:off x="6330950" y="1"/>
            <a:ext cx="5861050" cy="6857999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18288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639760-67CC-CF49-A1E7-E3DDE5C91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educating young people about the </a:t>
            </a:r>
            <a:br>
              <a:rPr lang="en-US" dirty="0"/>
            </a:br>
            <a:r>
              <a:rPr lang="en-US" dirty="0"/>
              <a:t>many benefits of a career in the HVAC </a:t>
            </a:r>
            <a:br>
              <a:rPr lang="en-US" dirty="0"/>
            </a:br>
            <a:r>
              <a:rPr lang="en-US" dirty="0"/>
              <a:t>trade, we can play a big role in helping </a:t>
            </a:r>
            <a:br>
              <a:rPr lang="en-US" dirty="0"/>
            </a:br>
            <a:r>
              <a:rPr lang="en-US" dirty="0"/>
              <a:t>our industry bridge the tech gap and serve </a:t>
            </a:r>
            <a:br>
              <a:rPr lang="en-US" dirty="0"/>
            </a:br>
            <a:r>
              <a:rPr lang="en-US" dirty="0"/>
              <a:t>as leaders for the next generation </a:t>
            </a:r>
            <a:br>
              <a:rPr lang="en-US" dirty="0"/>
            </a:br>
            <a:r>
              <a:rPr lang="en-US" dirty="0"/>
              <a:t>of technicians.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3F82B-4B03-7541-B9AF-0E686324EAF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College debt fact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1D602E-F47C-394F-A68A-81595FF90A0D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Average student debt in 2017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3B7C8-7B09-4944-9C63-D5ABB8110AA4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$37,172</a:t>
            </a:r>
            <a:r>
              <a:rPr lang="en-US" baseline="30000" dirty="0"/>
              <a:t>*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080E45-C7DC-E84E-8820-11216F645454}"/>
              </a:ext>
            </a:extLst>
          </p:cNvPr>
          <p:cNvSpPr/>
          <p:nvPr/>
        </p:nvSpPr>
        <p:spPr>
          <a:xfrm>
            <a:off x="231228" y="241739"/>
            <a:ext cx="1744717" cy="108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3E8F42-1FF6-6A42-9B83-0D0208936563}"/>
              </a:ext>
            </a:extLst>
          </p:cNvPr>
          <p:cNvSpPr/>
          <p:nvPr/>
        </p:nvSpPr>
        <p:spPr>
          <a:xfrm>
            <a:off x="231228" y="1492470"/>
            <a:ext cx="5559972" cy="108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A66FCCB3-AC9D-E34F-BB64-475555B553A4}"/>
              </a:ext>
            </a:extLst>
          </p:cNvPr>
          <p:cNvSpPr txBox="1">
            <a:spLocks/>
          </p:cNvSpPr>
          <p:nvPr/>
        </p:nvSpPr>
        <p:spPr>
          <a:xfrm>
            <a:off x="7130004" y="5330075"/>
            <a:ext cx="4603372" cy="6554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* </a:t>
            </a:r>
            <a:r>
              <a:rPr lang="en-US" sz="1000" dirty="0" err="1"/>
              <a:t>www.chamberofcommerce.org</a:t>
            </a:r>
            <a:r>
              <a:rPr lang="en-US" sz="1000" dirty="0"/>
              <a:t>/student-loan-statistics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510D22C-E6B0-624C-B30E-192E16C531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5879445" cy="257503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06FCA6A-6558-9C40-BCA7-BC4533690DAC}"/>
              </a:ext>
            </a:extLst>
          </p:cNvPr>
          <p:cNvCxnSpPr/>
          <p:nvPr/>
        </p:nvCxnSpPr>
        <p:spPr>
          <a:xfrm>
            <a:off x="7151024" y="3847360"/>
            <a:ext cx="161848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72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FA27DBA-43B1-1F49-B538-53A583C097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325644" cy="6858000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5D2256-141F-8C45-81DE-CFA2C0384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 Up is our initiative to get the word out </a:t>
            </a:r>
            <a:br>
              <a:rPr lang="en-US" dirty="0"/>
            </a:br>
            <a:r>
              <a:rPr lang="en-US" dirty="0"/>
              <a:t>to young men and women, their parents and </a:t>
            </a:r>
            <a:br>
              <a:rPr lang="en-US" dirty="0"/>
            </a:br>
            <a:r>
              <a:rPr lang="en-US" dirty="0"/>
              <a:t>school administrators that a career in HVAC </a:t>
            </a:r>
            <a:br>
              <a:rPr lang="en-US" dirty="0"/>
            </a:br>
            <a:r>
              <a:rPr lang="en-US" dirty="0"/>
              <a:t>is a secure, lucrative and satisfying endeavor – </a:t>
            </a:r>
            <a:br>
              <a:rPr lang="en-US" dirty="0"/>
            </a:br>
            <a:r>
              <a:rPr lang="en-US" dirty="0"/>
              <a:t>and the chance to apply their tech skills in </a:t>
            </a:r>
            <a:br>
              <a:rPr lang="en-US" dirty="0"/>
            </a:br>
            <a:r>
              <a:rPr lang="en-US" dirty="0"/>
              <a:t>hands-on applications.</a:t>
            </a:r>
          </a:p>
          <a:p>
            <a:r>
              <a:rPr lang="en-US" dirty="0"/>
              <a:t>Through digital, social and printed resources, including a program landing page, Tech Up </a:t>
            </a:r>
            <a:br>
              <a:rPr lang="en-US" dirty="0"/>
            </a:br>
            <a:r>
              <a:rPr lang="en-US" dirty="0"/>
              <a:t>tackles common misperceptions about the </a:t>
            </a:r>
            <a:br>
              <a:rPr lang="en-US" dirty="0"/>
            </a:br>
            <a:r>
              <a:rPr lang="en-US" dirty="0"/>
              <a:t>industry and raises awareness of the benefits of </a:t>
            </a:r>
            <a:br>
              <a:rPr lang="en-US" dirty="0"/>
            </a:br>
            <a:r>
              <a:rPr lang="en-US" dirty="0"/>
              <a:t>an HVAC career, giving dealers and educators</a:t>
            </a:r>
            <a:br>
              <a:rPr lang="en-US" dirty="0"/>
            </a:br>
            <a:r>
              <a:rPr lang="en-US" dirty="0"/>
              <a:t>the tools they need to encourage these young </a:t>
            </a:r>
            <a:br>
              <a:rPr lang="en-US" dirty="0"/>
            </a:br>
            <a:r>
              <a:rPr lang="en-US" dirty="0"/>
              <a:t>adults to become part of a proud profession.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A456C6-7EB3-B046-A243-24CAA52A65E4}"/>
              </a:ext>
            </a:extLst>
          </p:cNvPr>
          <p:cNvSpPr/>
          <p:nvPr/>
        </p:nvSpPr>
        <p:spPr>
          <a:xfrm>
            <a:off x="231227" y="231229"/>
            <a:ext cx="5522091" cy="108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072AE8-7BEE-8F43-B624-F7A3F1B6E78E}"/>
              </a:ext>
            </a:extLst>
          </p:cNvPr>
          <p:cNvSpPr/>
          <p:nvPr/>
        </p:nvSpPr>
        <p:spPr>
          <a:xfrm>
            <a:off x="231228" y="1492470"/>
            <a:ext cx="2238703" cy="108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F5625-490F-C94F-9EFB-0FAFB59C453B}"/>
              </a:ext>
            </a:extLst>
          </p:cNvPr>
          <p:cNvSpPr/>
          <p:nvPr/>
        </p:nvSpPr>
        <p:spPr>
          <a:xfrm>
            <a:off x="231228" y="2722181"/>
            <a:ext cx="1235433" cy="1082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E7D833-F23F-6848-8118-28FFA0F7F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811"/>
          <a:stretch/>
        </p:blipFill>
        <p:spPr>
          <a:xfrm>
            <a:off x="0" y="0"/>
            <a:ext cx="5753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78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3A3E2C-B66A-774F-9C69-E81C5B901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300"/>
              </a:lnSpc>
            </a:pPr>
            <a:r>
              <a:rPr lang="en-US" dirty="0"/>
              <a:t>We’re targeting high schoolers and young adults.</a:t>
            </a:r>
            <a:br>
              <a:rPr lang="en-US" dirty="0"/>
            </a:br>
            <a:r>
              <a:rPr lang="en-US" dirty="0"/>
              <a:t>Through focused research, we know our audience is looking for careers that offer:</a:t>
            </a:r>
          </a:p>
          <a:p>
            <a:pPr marL="109728" indent="-109728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A good salary and stable employment</a:t>
            </a:r>
            <a:endParaRPr lang="en-US" dirty="0"/>
          </a:p>
          <a:p>
            <a:pPr marL="109728" indent="-109728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Variety within day-to-day routine and tasks</a:t>
            </a:r>
            <a:endParaRPr lang="en-US" dirty="0"/>
          </a:p>
          <a:p>
            <a:pPr marL="109728" indent="-109728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ability to leverage emerging </a:t>
            </a:r>
            <a:br>
              <a:rPr lang="en-US" b="1" dirty="0"/>
            </a:br>
            <a:r>
              <a:rPr lang="en-US" b="1" dirty="0"/>
              <a:t>technologies and digital tools</a:t>
            </a:r>
            <a:endParaRPr lang="en-US" dirty="0"/>
          </a:p>
          <a:p>
            <a:pPr marL="109728" indent="-109728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opportunity to use math, science</a:t>
            </a:r>
            <a:br>
              <a:rPr lang="en-US" b="1" dirty="0"/>
            </a:br>
            <a:r>
              <a:rPr lang="en-US" b="1" dirty="0"/>
              <a:t>and problem-solving skills</a:t>
            </a:r>
            <a:endParaRPr lang="en-US" dirty="0"/>
          </a:p>
          <a:p>
            <a:pPr marL="109728" indent="-109728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chance to move up through the </a:t>
            </a:r>
            <a:br>
              <a:rPr lang="en-US" b="1" dirty="0"/>
            </a:br>
            <a:r>
              <a:rPr lang="en-US" b="1" dirty="0"/>
              <a:t>ranks with experience </a:t>
            </a:r>
            <a:endParaRPr lang="en-US" dirty="0"/>
          </a:p>
          <a:p>
            <a:pPr>
              <a:lnSpc>
                <a:spcPts val="2300"/>
              </a:lnSpc>
            </a:pPr>
            <a:r>
              <a:rPr lang="en-US" dirty="0"/>
              <a:t>We’ve also tailored these messages in materials developed for parents and school educators.</a:t>
            </a:r>
          </a:p>
          <a:p>
            <a:pPr>
              <a:lnSpc>
                <a:spcPts val="2300"/>
              </a:lnSpc>
            </a:pPr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81A3F4C-F682-0C46-B3B9-05BD7CBEDF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2DD7F8-5094-9643-8984-9C60BBF0C619}"/>
              </a:ext>
            </a:extLst>
          </p:cNvPr>
          <p:cNvSpPr/>
          <p:nvPr/>
        </p:nvSpPr>
        <p:spPr>
          <a:xfrm>
            <a:off x="231228" y="231229"/>
            <a:ext cx="4225158" cy="1082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BD85BD-BD16-8D49-8CFC-DB94BD431610}"/>
              </a:ext>
            </a:extLst>
          </p:cNvPr>
          <p:cNvSpPr/>
          <p:nvPr/>
        </p:nvSpPr>
        <p:spPr>
          <a:xfrm>
            <a:off x="231228" y="1492470"/>
            <a:ext cx="1744717" cy="1082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04306A-EB1D-9E49-B5D7-6CE4F1BEB27F}"/>
              </a:ext>
            </a:extLst>
          </p:cNvPr>
          <p:cNvSpPr/>
          <p:nvPr/>
        </p:nvSpPr>
        <p:spPr>
          <a:xfrm>
            <a:off x="231228" y="2722181"/>
            <a:ext cx="2585544" cy="1082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2D148C-AE84-7546-956A-88717A018DE4}"/>
              </a:ext>
            </a:extLst>
          </p:cNvPr>
          <p:cNvSpPr/>
          <p:nvPr/>
        </p:nvSpPr>
        <p:spPr>
          <a:xfrm>
            <a:off x="231228" y="3983422"/>
            <a:ext cx="4225158" cy="1082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B07F17-4551-7E4B-9F1A-5B105804AC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471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25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03FDF-DFB9-F94C-9BF9-E92CE034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Key Program Messages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1C10B-5C40-554E-B113-D059D6C8B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1697" y="4471791"/>
            <a:ext cx="1828800" cy="1742749"/>
          </a:xfrm>
        </p:spPr>
        <p:txBody>
          <a:bodyPr/>
          <a:lstStyle/>
          <a:p>
            <a:r>
              <a:rPr lang="en-US" dirty="0"/>
              <a:t>Many companies </a:t>
            </a:r>
            <a:br>
              <a:rPr lang="en-US" dirty="0"/>
            </a:br>
            <a:r>
              <a:rPr lang="en-US" dirty="0"/>
              <a:t>will pay you while you learn on the job.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E2F466-CF25-5D43-B392-736C3EB8079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962250" y="4471791"/>
            <a:ext cx="1828800" cy="1742749"/>
          </a:xfrm>
        </p:spPr>
        <p:txBody>
          <a:bodyPr/>
          <a:lstStyle/>
          <a:p>
            <a:r>
              <a:rPr lang="en-US" dirty="0"/>
              <a:t>2018 median pay was over $47K/year* with the chance </a:t>
            </a:r>
            <a:br>
              <a:rPr lang="en-US" dirty="0"/>
            </a:br>
            <a:r>
              <a:rPr lang="en-US" dirty="0"/>
              <a:t>to earn more.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53A4FD-A00E-7046-BD21-9A79C51DD0B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92465" y="4471791"/>
            <a:ext cx="1828800" cy="1742749"/>
          </a:xfrm>
        </p:spPr>
        <p:txBody>
          <a:bodyPr/>
          <a:lstStyle/>
          <a:p>
            <a:r>
              <a:rPr lang="en-US" dirty="0"/>
              <a:t>Most employers </a:t>
            </a:r>
            <a:br>
              <a:rPr lang="en-US" dirty="0"/>
            </a:br>
            <a:r>
              <a:rPr lang="en-US" dirty="0"/>
              <a:t>offer paid vacation, healthcare benefits and 401(k).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133A09-31E3-0843-A1F4-A4A8B4639ACB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r>
              <a:rPr lang="en-US" dirty="0"/>
              <a:t>Learn new </a:t>
            </a:r>
            <a:br>
              <a:rPr lang="en-US" dirty="0"/>
            </a:br>
            <a:r>
              <a:rPr lang="en-US" dirty="0"/>
              <a:t>skills with virtual- reality training and digital apps.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2DCBA1E-F77A-EC4D-B505-EBE553C93F9D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664618" y="4471791"/>
            <a:ext cx="1828800" cy="1742749"/>
          </a:xfrm>
        </p:spPr>
        <p:txBody>
          <a:bodyPr/>
          <a:lstStyle/>
          <a:p>
            <a:r>
              <a:rPr lang="en-US" dirty="0"/>
              <a:t>You’ll have the chance to move up as you learn and progress.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9643EC-481E-E74B-9903-5CC781DB86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6391" y="3651941"/>
            <a:ext cx="10724298" cy="651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EF1268-522C-5A47-835F-E134589F9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0560" y="2315311"/>
            <a:ext cx="9968484" cy="1133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7B7E4-D74A-E944-B059-F3AA65BA74FB}"/>
              </a:ext>
            </a:extLst>
          </p:cNvPr>
          <p:cNvSpPr txBox="1"/>
          <p:nvPr/>
        </p:nvSpPr>
        <p:spPr>
          <a:xfrm>
            <a:off x="698582" y="6214540"/>
            <a:ext cx="1092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* https://</a:t>
            </a:r>
            <a:r>
              <a:rPr lang="en-US" sz="1000" dirty="0" err="1"/>
              <a:t>www.bls.gov</a:t>
            </a:r>
            <a:r>
              <a:rPr lang="en-US" sz="1000" dirty="0"/>
              <a:t>/ooh/installation-maintenance-and-repair/heating-air-conditioning-and-refrigeration-mechanics-and-installers.htm#tab-5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35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64" y="1709739"/>
            <a:ext cx="10257686" cy="394634"/>
          </a:xfrm>
        </p:spPr>
        <p:txBody>
          <a:bodyPr/>
          <a:lstStyle/>
          <a:p>
            <a:r>
              <a:rPr lang="en-US" b="1" dirty="0"/>
              <a:t>What Carrier is doing to help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61654-7A3B-1B4D-B363-AEF144D3C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9764" y="2184511"/>
            <a:ext cx="10257686" cy="1615856"/>
          </a:xfrm>
        </p:spPr>
        <p:txBody>
          <a:bodyPr/>
          <a:lstStyle/>
          <a:p>
            <a:r>
              <a:rPr lang="en-US" dirty="0"/>
              <a:t>We’ll be supporting our channel partners every step of </a:t>
            </a:r>
            <a:br>
              <a:rPr lang="en-US" dirty="0"/>
            </a:br>
            <a:r>
              <a:rPr lang="en-US" dirty="0"/>
              <a:t>the way, doing our part by facilitating leads, providing </a:t>
            </a:r>
            <a:br>
              <a:rPr lang="en-US" dirty="0"/>
            </a:br>
            <a:r>
              <a:rPr lang="en-US" dirty="0"/>
              <a:t>scholarships for training, making co-op funds available </a:t>
            </a:r>
            <a:br>
              <a:rPr lang="en-US" dirty="0"/>
            </a:br>
            <a:r>
              <a:rPr lang="en-US" dirty="0"/>
              <a:t>for Tech Up advertising and more.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208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5C8E-5B9D-A84A-ADAD-44EF3D49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64" y="1709739"/>
            <a:ext cx="10257686" cy="394634"/>
          </a:xfrm>
        </p:spPr>
        <p:txBody>
          <a:bodyPr/>
          <a:lstStyle/>
          <a:p>
            <a:r>
              <a:rPr lang="en-US" b="1" dirty="0"/>
              <a:t>Dealer and Distributor materials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61654-7A3B-1B4D-B363-AEF144D3C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9764" y="2184510"/>
            <a:ext cx="10257686" cy="2806589"/>
          </a:xfrm>
        </p:spPr>
        <p:txBody>
          <a:bodyPr/>
          <a:lstStyle/>
          <a:p>
            <a:r>
              <a:rPr lang="en-US" dirty="0"/>
              <a:t>Education materials </a:t>
            </a:r>
          </a:p>
          <a:p>
            <a:r>
              <a:rPr lang="en-US" dirty="0"/>
              <a:t>Open House program </a:t>
            </a:r>
          </a:p>
          <a:p>
            <a:r>
              <a:rPr lang="en-US" dirty="0"/>
              <a:t>Job Fair program</a:t>
            </a:r>
          </a:p>
          <a:p>
            <a:r>
              <a:rPr lang="en-US" dirty="0"/>
              <a:t>Landing 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77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R_TechUp">
      <a:dk1>
        <a:srgbClr val="000000"/>
      </a:dk1>
      <a:lt1>
        <a:srgbClr val="FFFFFF"/>
      </a:lt1>
      <a:dk2>
        <a:srgbClr val="00ADD8"/>
      </a:dk2>
      <a:lt2>
        <a:srgbClr val="FFFFFF"/>
      </a:lt2>
      <a:accent1>
        <a:srgbClr val="93D600"/>
      </a:accent1>
      <a:accent2>
        <a:srgbClr val="93D600"/>
      </a:accent2>
      <a:accent3>
        <a:srgbClr val="FFB81D"/>
      </a:accent3>
      <a:accent4>
        <a:srgbClr val="FFB81D"/>
      </a:accent4>
      <a:accent5>
        <a:srgbClr val="000009"/>
      </a:accent5>
      <a:accent6>
        <a:srgbClr val="00002B"/>
      </a:accent6>
      <a:hlink>
        <a:srgbClr val="00ADD8"/>
      </a:hlink>
      <a:folHlink>
        <a:srgbClr val="EA002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241</Words>
  <Application>Microsoft Office PowerPoint</Application>
  <PresentationFormat>Widescreen</PresentationFormat>
  <Paragraphs>79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Program Messages</vt:lpstr>
      <vt:lpstr>What Carrier is doing to help</vt:lpstr>
      <vt:lpstr>Dealer and Distributor materials</vt:lpstr>
      <vt:lpstr>Education Materials</vt:lpstr>
      <vt:lpstr>Education Materials</vt:lpstr>
      <vt:lpstr>Open House Kit – Promoting event</vt:lpstr>
      <vt:lpstr>Open House Kit – On-site materials</vt:lpstr>
      <vt:lpstr>Job Fair</vt:lpstr>
      <vt:lpstr>Job Fair</vt:lpstr>
      <vt:lpstr>Consumer landing 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Thiel</dc:creator>
  <cp:lastModifiedBy>Mayes, Ryan J</cp:lastModifiedBy>
  <cp:revision>83</cp:revision>
  <cp:lastPrinted>2020-03-09T15:55:16Z</cp:lastPrinted>
  <dcterms:created xsi:type="dcterms:W3CDTF">2020-01-10T15:05:36Z</dcterms:created>
  <dcterms:modified xsi:type="dcterms:W3CDTF">2020-03-31T18:20:49Z</dcterms:modified>
</cp:coreProperties>
</file>